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AA991C2-8148-4A47-BBEF-2623DA6231D9}">
  <a:tblStyle styleName="Table_0" styleId="{4AA991C2-8148-4A47-BBEF-2623DA6231D9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30.xml" Type="http://schemas.openxmlformats.org/officeDocument/2006/relationships/slide" Id="rId36"/><Relationship Target="slides/slide24.xml" Type="http://schemas.openxmlformats.org/officeDocument/2006/relationships/slide" Id="rId30"/><Relationship Target="slides/slide25.xml" Type="http://schemas.openxmlformats.org/officeDocument/2006/relationships/slide" Id="rId31"/><Relationship Target="slides/slide28.xml" Type="http://schemas.openxmlformats.org/officeDocument/2006/relationships/slide" Id="rId34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42.xml" Type="http://schemas.openxmlformats.org/officeDocument/2006/relationships/slide" Id="rId48"/><Relationship Target="slides/slide41.xml" Type="http://schemas.openxmlformats.org/officeDocument/2006/relationships/slide" Id="rId47"/><Relationship Target="slides/slide43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4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1"/><Relationship Target="tableStyles.xml" Type="http://schemas.openxmlformats.org/officeDocument/2006/relationships/tableStyles" Id="rId3"/><Relationship Target="slides/slide36.xml" Type="http://schemas.openxmlformats.org/officeDocument/2006/relationships/slide" Id="rId42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39.xml" Type="http://schemas.openxmlformats.org/officeDocument/2006/relationships/slide" Id="rId45"/><Relationship Target="slides/slide40.xml" Type="http://schemas.openxmlformats.org/officeDocument/2006/relationships/slide" Id="rId46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Relationship Target="slides/slide52.xml" Type="http://schemas.openxmlformats.org/officeDocument/2006/relationships/slide" Id="rId58"/><Relationship Target="slides/slide53.xml" Type="http://schemas.openxmlformats.org/officeDocument/2006/relationships/slide" Id="rId59"/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51.xml" Type="http://schemas.openxmlformats.org/officeDocument/2006/relationships/slide" Id="rId57"/><Relationship Target="slides/slide50.xml" Type="http://schemas.openxmlformats.org/officeDocument/2006/relationships/slide" Id="rId56"/><Relationship Target="slides/slide49.xml" Type="http://schemas.openxmlformats.org/officeDocument/2006/relationships/slide" Id="rId55"/><Relationship Target="slides/slide48.xml" Type="http://schemas.openxmlformats.org/officeDocument/2006/relationships/slide" Id="rId54"/><Relationship Target="slides/slide47.xml" Type="http://schemas.openxmlformats.org/officeDocument/2006/relationships/slide" Id="rId53"/><Relationship Target="slides/slide46.xml" Type="http://schemas.openxmlformats.org/officeDocument/2006/relationships/slide" Id="rId52"/><Relationship Target="slides/slide45.xml" Type="http://schemas.openxmlformats.org/officeDocument/2006/relationships/slide" Id="rId51"/><Relationship Target="slides/slide44.xml" Type="http://schemas.openxmlformats.org/officeDocument/2006/relationships/slide" Id="rId50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slides/slide15.xml" Type="http://schemas.openxmlformats.org/officeDocument/2006/relationships/slide" Id="rId21"/><Relationship Target="slides/slide16.xml" Type="http://schemas.openxmlformats.org/officeDocument/2006/relationships/slide" Id="rId22"/><Relationship Target="slides/slide54.xml" Type="http://schemas.openxmlformats.org/officeDocument/2006/relationships/slide" Id="rId60"/><Relationship Target="slides/slide17.xml" Type="http://schemas.openxmlformats.org/officeDocument/2006/relationships/slide" Id="rId2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60.xml" Type="http://schemas.openxmlformats.org/officeDocument/2006/relationships/slide" Id="rId66"/><Relationship Target="slides/slide59.xml" Type="http://schemas.openxmlformats.org/officeDocument/2006/relationships/slide" Id="rId65"/><Relationship Target="slides/slide56.xml" Type="http://schemas.openxmlformats.org/officeDocument/2006/relationships/slide" Id="rId62"/><Relationship Target="slides/slide55.xml" Type="http://schemas.openxmlformats.org/officeDocument/2006/relationships/slide" Id="rId61"/><Relationship Target="slides/slide58.xml" Type="http://schemas.openxmlformats.org/officeDocument/2006/relationships/slide" Id="rId64"/><Relationship Target="slides/slide57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Ejemplo de equipo multidisciplinar y disperso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7" name="Shape 4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8" name="Shape 4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7" name="Shape 4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9" name="Shape 5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2" name="Shape 5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1" name="Shape 5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3" name="Shape 5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5" name="Shape 5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5" name="Shape 6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6" name="Shape 6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6" name="Shape 6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7" name="Shape 6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3" name="Shape 6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3" name="Shape 6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6" name="Shape 6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0" name="Shape 7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1" name="Shape 7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2" name="Shape 7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3" name="Shape 7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4" name="Shape 7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7" name="Shape 7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8" name="Shape 7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8" name="Shape 7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8" name="Shape 7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4691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y="4662139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4836035" x="685800"/>
            <a:ext cy="1032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54" name="Shape 5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1pPr>
            <a:lvl2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2pPr>
            <a:lvl3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3pPr>
            <a:lvl4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4pPr>
            <a:lvl5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5pPr>
            <a:lvl6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6pPr>
            <a:lvl7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7pPr>
            <a:lvl8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8pPr>
            <a:lvl9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/>
          <p:nvPr/>
        </p:nvSpPr>
        <p:spPr>
          <a:xfrm>
            <a:off y="0" x="4274"/>
            <a:ext cy="58752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" name="Shape 58"/>
          <p:cNvCxnSpPr/>
          <p:nvPr/>
        </p:nvCxnSpPr>
        <p:spPr>
          <a:xfrm>
            <a:off y="5845828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 sz="3600"/>
            </a:lvl1pPr>
            <a:lvl2pPr rtl="0">
              <a:spcBef>
                <a:spcPts val="0"/>
              </a:spcBef>
              <a:defRPr sz="3600"/>
            </a:lvl2pPr>
            <a:lvl3pPr rtl="0">
              <a:spcBef>
                <a:spcPts val="0"/>
              </a:spcBef>
              <a:defRPr sz="3600"/>
            </a:lvl3pPr>
            <a:lvl4pPr rtl="0">
              <a:spcBef>
                <a:spcPts val="0"/>
              </a:spcBef>
              <a:defRPr sz="3600"/>
            </a:lvl4pPr>
            <a:lvl5pPr rtl="0">
              <a:spcBef>
                <a:spcPts val="0"/>
              </a:spcBef>
              <a:defRPr sz="3600"/>
            </a:lvl5pPr>
            <a:lvl6pPr rtl="0">
              <a:spcBef>
                <a:spcPts val="0"/>
              </a:spcBef>
              <a:defRPr sz="3600"/>
            </a:lvl6pPr>
            <a:lvl7pPr rtl="0">
              <a:spcBef>
                <a:spcPts val="0"/>
              </a:spcBef>
              <a:defRPr sz="3600"/>
            </a:lvl7pPr>
            <a:lvl8pPr rtl="0">
              <a:spcBef>
                <a:spcPts val="0"/>
              </a:spcBef>
              <a:defRPr sz="3600"/>
            </a:lvl8pPr>
            <a:lvl9pPr rtl="0">
              <a:spcBef>
                <a:spcPts val="0"/>
              </a:spcBef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1pPr>
            <a:lvl2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2pPr>
            <a:lvl3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3pPr>
            <a:lvl4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4pPr>
            <a:lvl5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5pPr>
            <a:lvl6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6pPr>
            <a:lvl7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b="0" sz="1800">
                <a:solidFill>
                  <a:schemeClr val="dk2"/>
                </a:solidFill>
              </a:defRPr>
            </a:lvl7pPr>
            <a:lvl8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8pPr>
            <a:lvl9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5875200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y="5845828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/>
          <p:nvPr/>
        </p:nvSpPr>
        <p:spPr>
          <a:xfrm>
            <a:off y="0" x="0"/>
            <a:ext cy="4691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y="4662139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38" name="Shape 38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y="4836035" x="685800"/>
            <a:ext cy="1032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 sz="3600"/>
            </a:lvl1pPr>
            <a:lvl2pPr rtl="0">
              <a:spcBef>
                <a:spcPts val="0"/>
              </a:spcBef>
              <a:defRPr sz="3600"/>
            </a:lvl2pPr>
            <a:lvl3pPr rtl="0">
              <a:spcBef>
                <a:spcPts val="0"/>
              </a:spcBef>
              <a:defRPr sz="3600"/>
            </a:lvl3pPr>
            <a:lvl4pPr rtl="0">
              <a:spcBef>
                <a:spcPts val="0"/>
              </a:spcBef>
              <a:defRPr sz="3600"/>
            </a:lvl4pPr>
            <a:lvl5pPr rtl="0">
              <a:spcBef>
                <a:spcPts val="0"/>
              </a:spcBef>
              <a:defRPr sz="3600"/>
            </a:lvl5pPr>
            <a:lvl6pPr rtl="0">
              <a:spcBef>
                <a:spcPts val="0"/>
              </a:spcBef>
              <a:defRPr sz="3600"/>
            </a:lvl6pPr>
            <a:lvl7pPr rtl="0">
              <a:spcBef>
                <a:spcPts val="0"/>
              </a:spcBef>
              <a:defRPr sz="3600"/>
            </a:lvl7pPr>
            <a:lvl8pPr rtl="0">
              <a:spcBef>
                <a:spcPts val="0"/>
              </a:spcBef>
              <a:defRPr sz="3600"/>
            </a:lvl8pPr>
            <a:lvl9pPr rtl="0">
              <a:spcBef>
                <a:spcPts val="0"/>
              </a:spcBef>
              <a:defRPr sz="36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/>
          <p:nvPr/>
        </p:nvSpPr>
        <p:spPr>
          <a:xfrm>
            <a:off y="0" x="0"/>
            <a:ext cy="15329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y="150383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3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4"/><Relationship Target="../media/image00.png" Type="http://schemas.openxmlformats.org/officeDocument/2006/relationships/image" Id="rId3"/><Relationship Target="../media/image10.png" Type="http://schemas.openxmlformats.org/officeDocument/2006/relationships/image" Id="rId5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jpg" Type="http://schemas.openxmlformats.org/officeDocument/2006/relationships/image" Id="rId4"/><Relationship Target="../media/image00.png" Type="http://schemas.openxmlformats.org/officeDocument/2006/relationships/image" Id="rId3"/><Relationship Target="../media/image43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http://spectrum.ieee.org/geek-life/hands-on/the-making-of-arduino/0" Type="http://schemas.openxmlformats.org/officeDocument/2006/relationships/hyperlink" TargetMode="External" Id="rId3"/><Relationship Target="../media/image12.jpg" Type="http://schemas.openxmlformats.org/officeDocument/2006/relationships/image" Id="rId6"/><Relationship Target="../media/image16.jp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4"/><Relationship Target="../media/image00.png" Type="http://schemas.openxmlformats.org/officeDocument/2006/relationships/image" Id="rId3"/><Relationship Target="http://www.quora.com/Arduino/How-many-Arduinos-are-sold-each-year" Type="http://schemas.openxmlformats.org/officeDocument/2006/relationships/hyperlink" TargetMode="External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jp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gif" Type="http://schemas.openxmlformats.org/officeDocument/2006/relationships/image" Id="rId4"/><Relationship Target="../media/image11.png" Type="http://schemas.openxmlformats.org/officeDocument/2006/relationships/image" Id="rId3"/><Relationship Target="../media/image20.png" Type="http://schemas.openxmlformats.org/officeDocument/2006/relationships/image" Id="rId6"/><Relationship Target="http://makeprojects.com/" Type="http://schemas.openxmlformats.org/officeDocument/2006/relationships/hyperlink" TargetMode="External" Id="rId5"/><Relationship Target="http://www.instructables.com/" Type="http://schemas.openxmlformats.org/officeDocument/2006/relationships/hyperlink" TargetMode="External" Id="rId7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21.jpg" Type="http://schemas.openxmlformats.org/officeDocument/2006/relationships/image" Id="rId3"/><Relationship Target="http://es.wikipedia.org/wiki/Hardware_libre" Type="http://schemas.openxmlformats.org/officeDocument/2006/relationships/hyperlink" TargetMode="External" Id="rId6"/><Relationship Target="http://es.wikipedia.org/wiki/Software_libre" Type="http://schemas.openxmlformats.org/officeDocument/2006/relationships/hyperlink" TargetMode="External" Id="rId5"/><Relationship Target="http://www.instructables.com/id/The-Ardweeny-the-little-friend-of-the-Arduino-an/?ALLSTEPS" Type="http://schemas.openxmlformats.org/officeDocument/2006/relationships/hyperlink" TargetMode="External" Id="rId8"/><Relationship Target="http://mayhewlabs.com/webGerber/" Type="http://schemas.openxmlformats.org/officeDocument/2006/relationships/hyperlink" TargetMode="External" Id="rId7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docs.google.com/spreadsheet/ccc?key=0AsCUiP6WbJIvcG8xalA3QVdmb3JVT0ptWE9VNC02WEE&amp;hl=en_US#gid=0" Type="http://schemas.openxmlformats.org/officeDocument/2006/relationships/hyperlink" TargetMode="External" Id="rId4"/><Relationship Target="../media/image11.png" Type="http://schemas.openxmlformats.org/officeDocument/2006/relationships/image" Id="rId3"/><Relationship Target="../media/image19.gif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4"/><Relationship Target="../media/image26.png" Type="http://schemas.openxmlformats.org/officeDocument/2006/relationships/image" Id="rId3"/><Relationship Target="../media/image22.png" Type="http://schemas.openxmlformats.org/officeDocument/2006/relationships/image" Id="rId6"/><Relationship Target="http://arduino.cc/en/Main/Software" Type="http://schemas.openxmlformats.org/officeDocument/2006/relationships/hyperlink" TargetMode="External" Id="rId5"/><Relationship Target="http://arduino.cc/en/Main/Software" Type="http://schemas.openxmlformats.org/officeDocument/2006/relationships/hyperlink" TargetMode="External" Id="rId7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4"/><Relationship Target="../media/image18.png" Type="http://schemas.openxmlformats.org/officeDocument/2006/relationships/image" Id="rId3"/><Relationship Target="../media/image27.png" Type="http://schemas.openxmlformats.org/officeDocument/2006/relationships/image" Id="rId5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jp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png" Type="http://schemas.openxmlformats.org/officeDocument/2006/relationships/image" Id="rId4"/><Relationship Target="../media/image18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png" Type="http://schemas.openxmlformats.org/officeDocument/2006/relationships/image" Id="rId4"/><Relationship Target="../media/image18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4"/><Relationship Target="../media/image18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7.png" Type="http://schemas.openxmlformats.org/officeDocument/2006/relationships/image" Id="rId4"/><Relationship Target="../media/image18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en/Main/ArduinoBoardUno/" Type="http://schemas.openxmlformats.org/officeDocument/2006/relationships/hyperlink" TargetMode="External" Id="rId4"/><Relationship Target="http://arduino.cc/en/uploads/Main/ArduinoUno_R3_Front.jpg" Type="http://schemas.openxmlformats.org/officeDocument/2006/relationships/hyperlink" TargetMode="External" Id="rId3"/><Relationship Target="../media/image24.pn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jpg" Type="http://schemas.openxmlformats.org/officeDocument/2006/relationships/image" Id="rId4"/><Relationship Target="../media/image25.png" Type="http://schemas.openxmlformats.org/officeDocument/2006/relationships/image" Id="rId3"/><Relationship Target="http://arduino.cc/en/Main/ArduinoBoardUno/" Type="http://schemas.openxmlformats.org/officeDocument/2006/relationships/hyperlink" TargetMode="External" Id="rId6"/><Relationship Target="http://arduino.cc/en/uploads/Main/ArduinoUno_R3_Front.jpg" Type="http://schemas.openxmlformats.org/officeDocument/2006/relationships/hyperlink" TargetMode="External" Id="rId5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en/Main/ArduinoBoardMega2560" Type="http://schemas.openxmlformats.org/officeDocument/2006/relationships/hyperlink" TargetMode="External" Id="rId4"/><Relationship Target="http://arduino.cc/en/uploads/Main/ArduinoMega2560_R3_Front.jpg" Type="http://schemas.openxmlformats.org/officeDocument/2006/relationships/hyperlink" TargetMode="External" Id="rId3"/><Relationship Target="../media/image24.pn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1.jpg" Type="http://schemas.openxmlformats.org/officeDocument/2006/relationships/image" Id="rId4"/><Relationship Target="../media/image24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en/Main/ArduinoBoardMega2560" Type="http://schemas.openxmlformats.org/officeDocument/2006/relationships/hyperlink" TargetMode="External" Id="rId4"/><Relationship Target="http://arduino.cc/en/uploads/Main/ArduinoDue_Front_450px.jpg" Type="http://schemas.openxmlformats.org/officeDocument/2006/relationships/hyperlink" TargetMode="External" Id="rId3"/><Relationship Target="../media/image24.pn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jpg" Type="http://schemas.openxmlformats.org/officeDocument/2006/relationships/image" Id="rId4"/><Relationship Target="../media/image24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jpg" Type="http://schemas.openxmlformats.org/officeDocument/2006/relationships/image" Id="rId4"/><Relationship Target="../media/image28.png" Type="http://schemas.openxmlformats.org/officeDocument/2006/relationships/image" Id="rId3"/><Relationship Target="http://virtualbreadboard.com/" Type="http://schemas.openxmlformats.org/officeDocument/2006/relationships/hyperlink" TargetMode="External" Id="rId6"/><Relationship Target="http://www.arduino.com.au/Simulator-for-Arduino.html" Type="http://schemas.openxmlformats.org/officeDocument/2006/relationships/hyperlink" TargetMode="External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123d.circuits.io" Type="http://schemas.openxmlformats.org/officeDocument/2006/relationships/hyperlink" TargetMode="External" Id="rId4"/><Relationship Target="../media/image28.png" Type="http://schemas.openxmlformats.org/officeDocument/2006/relationships/image" Id="rId3"/><Relationship Target="http://youtube.com/v/nOCIgTMxbRE" Type="http://schemas.openxmlformats.org/officeDocument/2006/relationships/hyperlink" TargetMode="External" Id="rId6"/><Relationship Target="../media/image32.jpg" Type="http://schemas.openxmlformats.org/officeDocument/2006/relationships/image" Id="rId7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4"/><Relationship Target="../media/image33.png" Type="http://schemas.openxmlformats.org/officeDocument/2006/relationships/image" Id="rId3"/><Relationship Target="../media/image79.png" Type="http://schemas.openxmlformats.org/officeDocument/2006/relationships/image" Id="rId5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6.png" Type="http://schemas.openxmlformats.org/officeDocument/2006/relationships/image" Id="rId4"/><Relationship Target="../media/image35.png" Type="http://schemas.openxmlformats.org/officeDocument/2006/relationships/image" Id="rId3"/><Relationship Target="../media/image37.jpg" Type="http://schemas.openxmlformats.org/officeDocument/2006/relationships/image" Id="rId5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9.jp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0.jp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3.pn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4.pn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www.electan.com/arduino-shield-motor-dfrobot-p-3158.html" Type="http://schemas.openxmlformats.org/officeDocument/2006/relationships/hyperlink" TargetMode="External" Id="rId4"/><Relationship Target="../media/image35.png" Type="http://schemas.openxmlformats.org/officeDocument/2006/relationships/image" Id="rId3"/><Relationship Target="../media/image78.png" Type="http://schemas.openxmlformats.org/officeDocument/2006/relationships/image" Id="rId6"/><Relationship Target="http://www.dfrobot.com/wiki/index.php?title=Arduino_Motor_Shield_(L298N)_(SKU:DRI0009)" Type="http://schemas.openxmlformats.org/officeDocument/2006/relationships/hyperlink" TargetMode="External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Relationship Target="../media/image03.jpg" Type="http://schemas.openxmlformats.org/officeDocument/2006/relationships/image" Id="rId6"/><Relationship Target="http://youtube.com/v/CjzSeOg8oTs" Type="http://schemas.openxmlformats.org/officeDocument/2006/relationships/hyperlink" TargetMode="External" Id="rId5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en.wikipedia.org/wiki/Bipolar_electric_motor" Type="http://schemas.openxmlformats.org/officeDocument/2006/relationships/hyperlink" TargetMode="External" Id="rId4"/><Relationship Target="../media/image35.png" Type="http://schemas.openxmlformats.org/officeDocument/2006/relationships/image" Id="rId3"/><Relationship Target="../media/image61.png" Type="http://schemas.openxmlformats.org/officeDocument/2006/relationships/image" Id="rId5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4.png" Type="http://schemas.openxmlformats.org/officeDocument/2006/relationships/image" Id="rId4"/><Relationship Target="../media/image35.png" Type="http://schemas.openxmlformats.org/officeDocument/2006/relationships/image" Id="rId3"/><Relationship Target="../media/image52.png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jpg" Type="http://schemas.openxmlformats.org/officeDocument/2006/relationships/image" Id="rId4"/><Relationship Target="../media/image45.png" Type="http://schemas.openxmlformats.org/officeDocument/2006/relationships/image" Id="rId3"/><Relationship Target="../media/image48.png" Type="http://schemas.openxmlformats.org/officeDocument/2006/relationships/image" Id="rId5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en/Reference/HomePage" Type="http://schemas.openxmlformats.org/officeDocument/2006/relationships/hyperlink" TargetMode="External" Id="rId4"/><Relationship Target="../media/image45.png" Type="http://schemas.openxmlformats.org/officeDocument/2006/relationships/image" Id="rId3"/><Relationship Target="http://arduino.cc/en/Reference/Libraries" Type="http://schemas.openxmlformats.org/officeDocument/2006/relationships/hyperlink" TargetMode="External" Id="rId5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3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7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0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5.jp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9.jpg" Type="http://schemas.openxmlformats.org/officeDocument/2006/relationships/image" Id="rId4"/><Relationship Target="../media/image56.png" Type="http://schemas.openxmlformats.org/officeDocument/2006/relationships/image" Id="rId3"/><Relationship Target="../media/image60.jpg" Type="http://schemas.openxmlformats.org/officeDocument/2006/relationships/image" Id="rId6"/><Relationship Target="../media/image58.jpg" Type="http://schemas.openxmlformats.org/officeDocument/2006/relationships/image" Id="rId5"/><Relationship Target="../media/image66.jpg" Type="http://schemas.openxmlformats.org/officeDocument/2006/relationships/image" Id="rId8"/><Relationship Target="../media/image64.jpg" Type="http://schemas.openxmlformats.org/officeDocument/2006/relationships/image" Id="rId7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http://shinymetalthings.net/thenakedespresso/" Type="http://schemas.openxmlformats.org/officeDocument/2006/relationships/hyperlink" TargetMode="External" Id="rId3"/><Relationship Target="http://youtube.com/v/k1YYesjAen4" Type="http://schemas.openxmlformats.org/officeDocument/2006/relationships/hyperlink" TargetMode="External" Id="rId6"/><Relationship Target="../media/image05.jpg" Type="http://schemas.openxmlformats.org/officeDocument/2006/relationships/image" Id="rId7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www.arduteka.com/2011/11/tutorial-arduino-0004-sensor-ldr/" Type="http://schemas.openxmlformats.org/officeDocument/2006/relationships/hyperlink" TargetMode="External" Id="rId4"/><Relationship Target="../media/image56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2.png" Type="http://schemas.openxmlformats.org/officeDocument/2006/relationships/image" Id="rId4"/><Relationship Target="../media/image56.png" Type="http://schemas.openxmlformats.org/officeDocument/2006/relationships/image" Id="rId3"/><Relationship Target="../media/image73.png" Type="http://schemas.openxmlformats.org/officeDocument/2006/relationships/image" Id="rId5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es.wikipedia.org/wiki/LM35" Type="http://schemas.openxmlformats.org/officeDocument/2006/relationships/hyperlink" TargetMode="External" Id="rId4"/><Relationship Target="../media/image56.png" Type="http://schemas.openxmlformats.org/officeDocument/2006/relationships/image" Id="rId3"/><Relationship Target="../media/image62.jpg" Type="http://schemas.openxmlformats.org/officeDocument/2006/relationships/image" Id="rId6"/><Relationship Target="https://www.national.com/ds/LM/LM35.pdf" Type="http://schemas.openxmlformats.org/officeDocument/2006/relationships/hyperlink" TargetMode="External" Id="rId5"/><Relationship Target="http://fritzing.org/projects/digital-thermometer-with-lm35/" Type="http://schemas.openxmlformats.org/officeDocument/2006/relationships/hyperlink" TargetMode="External" Id="rId8"/><Relationship Target="../media/image67.png" Type="http://schemas.openxmlformats.org/officeDocument/2006/relationships/image" Id="rId7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7.png" Type="http://schemas.openxmlformats.org/officeDocument/2006/relationships/image" Id="rId4"/><Relationship Target="../media/image65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5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5.png" Type="http://schemas.openxmlformats.org/officeDocument/2006/relationships/image" Id="rId4"/><Relationship Target="../media/image65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8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media/image71.png" Type="http://schemas.openxmlformats.org/officeDocument/2006/relationships/image" Id="rId12"/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4.gif" Type="http://schemas.openxmlformats.org/officeDocument/2006/relationships/image" Id="rId10"/><Relationship Target="http://en.wikipedia.org/wiki/Product_sample" Type="http://schemas.openxmlformats.org/officeDocument/2006/relationships/hyperlink" TargetMode="External" Id="rId4"/><Relationship Target="../media/image69.png" Type="http://schemas.openxmlformats.org/officeDocument/2006/relationships/image" Id="rId11"/><Relationship Target="../media/image68.png" Type="http://schemas.openxmlformats.org/officeDocument/2006/relationships/image" Id="rId3"/><Relationship Target="http://hackaday.com/2007/11/16/how-to-where-to-find-parts-for-your-projects/" Type="http://schemas.openxmlformats.org/officeDocument/2006/relationships/hyperlink" TargetMode="External" Id="rId9"/><Relationship Target="http://www.maxim-ic.com/" Type="http://schemas.openxmlformats.org/officeDocument/2006/relationships/hyperlink" TargetMode="External" Id="rId6"/><Relationship Target="http://ti.com/" Type="http://schemas.openxmlformats.org/officeDocument/2006/relationships/hyperlink" TargetMode="External" Id="rId5"/><Relationship Target="http://www.ladyada.net/library/procure/samples.html" Type="http://schemas.openxmlformats.org/officeDocument/2006/relationships/hyperlink" TargetMode="External" Id="rId8"/><Relationship Target="http://www.instructables.com/id/Free_Electronic_Samples/?ALLSTEPS" Type="http://schemas.openxmlformats.org/officeDocument/2006/relationships/hyperlink" TargetMode="External" Id="rId7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instructables.com/id/How-To-Get-FREE-Electronic-parts/?ALLSTEPS" Type="http://schemas.openxmlformats.org/officeDocument/2006/relationships/hyperlink" TargetMode="External" Id="rId4"/><Relationship Target="../media/image68.png" Type="http://schemas.openxmlformats.org/officeDocument/2006/relationships/image" Id="rId3"/><Relationship Target="../media/image76.png" Type="http://schemas.openxmlformats.org/officeDocument/2006/relationships/image" Id="rId6"/><Relationship Target="http://blog.elcacharreo.com/2012/04/13/de-donde-obtener-material-electronico-gratis/" Type="http://schemas.openxmlformats.org/officeDocument/2006/relationships/hyperlink" TargetMode="External" Id="rId5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arduino.cc/playground/uploads/Main/arduino_notebook_v1-1.pdf" Type="http://schemas.openxmlformats.org/officeDocument/2006/relationships/hyperlink" TargetMode="External" Id="rId4"/><Relationship Target="http://arduino.cc" Type="http://schemas.openxmlformats.org/officeDocument/2006/relationships/hyperlink" TargetMode="External" Id="rId3"/><Relationship Target="../media/image00.png" Type="http://schemas.openxmlformats.org/officeDocument/2006/relationships/image" Id="rId6"/><Relationship Target="http://www.freeduino.org/" Type="http://schemas.openxmlformats.org/officeDocument/2006/relationships/hyperlink" TargetMode="External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http://arduino.cc/blog/2012/03/08/feeding-the-dog-over-twitter/" Type="http://schemas.openxmlformats.org/officeDocument/2006/relationships/hyperlink" TargetMode="External" Id="rId3"/><Relationship Target="http://youtube.com/v/l2OkOEffdp0" Type="http://schemas.openxmlformats.org/officeDocument/2006/relationships/hyperlink" TargetMode="External" Id="rId6"/><Relationship Target="../media/image04.jpg" Type="http://schemas.openxmlformats.org/officeDocument/2006/relationships/image" Id="rId7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Relationship Target="../media/image08.jpg" Type="http://schemas.openxmlformats.org/officeDocument/2006/relationships/image" Id="rId6"/><Relationship Target="http://youtube.com/v/PbA_bOO2mMw" Type="http://schemas.openxmlformats.org/officeDocument/2006/relationships/hyperlink" TargetMode="External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Relationship Target="../media/image07.jpg" Type="http://schemas.openxmlformats.org/officeDocument/2006/relationships/image" Id="rId6"/><Relationship Target="http://youtube.com/v/iOLFP90DneY" Type="http://schemas.openxmlformats.org/officeDocument/2006/relationships/hyperlink" TargetMode="External" Id="rId5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reprapcentral.com/vmchk.html" Type="http://schemas.openxmlformats.org/officeDocument/2006/relationships/hyperlink" TargetMode="External" Id="rId4"/><Relationship Target="http://printrbot.com/" Type="http://schemas.openxmlformats.org/officeDocument/2006/relationships/hyperlink" TargetMode="External" Id="rId3"/><Relationship Target="../media/image00.png" Type="http://schemas.openxmlformats.org/officeDocument/2006/relationships/image" Id="rId5"/><Relationship Target="../media/image06.jpg" Type="http://schemas.openxmlformats.org/officeDocument/2006/relationships/image" Id="rId8"/><Relationship Target="http://youtube.com/v/naSe1j6CUds" Type="http://schemas.openxmlformats.org/officeDocument/2006/relationships/hyperlink" TargetMode="External" Id="rId7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y="2490375" x="685800"/>
            <a:ext cy="21984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/>
              <a:t>Proyectos de Robótica Educativa con Arduino y 3D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y="4836035" x="685800"/>
            <a:ext cy="10325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CEP Granada							27.01.2015 </a:t>
            </a:r>
          </a:p>
          <a:p>
            <a:pPr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y="6227025" x="1025975"/>
            <a:ext cy="349799" cx="1943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414800" x="5196800"/>
            <a:ext cy="1353999" cx="38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11750" x="842675"/>
            <a:ext cy="2228850" cx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y="1903725" x="21765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2010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811750" x="4927700"/>
            <a:ext cy="2190750" cx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83" name="Shape 183"/>
          <p:cNvSpPr txBox="1"/>
          <p:nvPr/>
        </p:nvSpPr>
        <p:spPr>
          <a:xfrm>
            <a:off y="1663600" x="3602855"/>
            <a:ext cy="457200" cx="1529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80150" x="690300"/>
            <a:ext cy="2679489" cx="358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238784" x="4317599"/>
            <a:ext cy="3154189" cx="43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y="5313841" x="1841600"/>
            <a:ext cy="545999" cx="109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599€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y="5392973" x="6351166"/>
            <a:ext cy="536400" cx="1112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399€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y="1600200" x="4322775"/>
            <a:ext cy="2649900" cx="436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Maximo Banzi 2005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Un bar le da nombre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Made in Italy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Computación física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Precio objetivo 30$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100% free source</a:t>
            </a:r>
          </a:p>
          <a:p>
            <a:pPr lvl="0" indent="0" marL="137160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</a:t>
            </a:r>
            <a:r>
              <a:rPr u="sng" lang="en">
                <a:solidFill>
                  <a:schemeClr val="hlink"/>
                </a:solidFill>
                <a:hlinkClick r:id="rId3"/>
              </a:rPr>
              <a:t>Historia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84175" x="647700"/>
            <a:ext cy="2565799" cx="342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445509" x="636425"/>
            <a:ext cy="2379132" cx="34444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y="3847400" x="1900950"/>
            <a:ext cy="2128199" cx="203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y="4029949" x="4533950"/>
            <a:ext cy="1763100" cx="3709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sz="1800" lang="en">
                <a:solidFill>
                  <a:srgbClr val="454646"/>
                </a:solidFill>
              </a:rPr>
              <a:t>David Cuartielles @dcuartielles </a:t>
            </a:r>
          </a:p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rgbClr val="454646"/>
                </a:solidFill>
              </a:rPr>
              <a:t>Gianluca Martino </a:t>
            </a:r>
          </a:p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rgbClr val="454646"/>
                </a:solidFill>
              </a:rPr>
              <a:t>Tom Igoe @tigoe</a:t>
            </a:r>
          </a:p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rgbClr val="454646"/>
                </a:solidFill>
              </a:rPr>
              <a:t>David Mellis @mellis</a:t>
            </a:r>
          </a:p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rgbClr val="454646"/>
                </a:solidFill>
              </a:rPr>
              <a:t>Massimo Banzi @mbanzi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Presente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1443131" x="5863136"/>
            <a:ext cy="4607099" cx="2736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Due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Uno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Leo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Ethernet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Mega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Mini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Pro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Lilypad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Bluetooth</a:t>
            </a:r>
          </a:p>
          <a:p>
            <a:pPr lvl="0">
              <a:spcBef>
                <a:spcPts val="0"/>
              </a:spcBef>
              <a:buNone/>
            </a:pPr>
            <a:r>
              <a:rPr sz="2400" lang="en"/>
              <a:t>Yun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19705" x="645350"/>
            <a:ext cy="2906304" cx="42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y="5264800" x="1025975"/>
            <a:ext cy="457200" cx="4392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300.000 en Mayo de 2011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¿</a:t>
            </a:r>
            <a:r>
              <a:rPr u="sng" sz="2400" lang="en">
                <a:solidFill>
                  <a:schemeClr val="hlink"/>
                </a:solidFill>
                <a:hlinkClick r:id="rId5"/>
              </a:rPr>
              <a:t>cuantos se venden ahora</a:t>
            </a:r>
            <a:r>
              <a:rPr sz="2400"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</a:t>
            </a:r>
            <a:r>
              <a:rPr strike="sngStrike" lang="en"/>
              <a:t>Futuro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Galileo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Tree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Wifi (BBB)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Android ADK</a:t>
            </a:r>
          </a:p>
          <a:p>
            <a:pPr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...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325900" x="4962725"/>
            <a:ext cy="1600200" cx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Donde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y="1971725" x="3170325"/>
            <a:ext cy="856499" cx="241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Makers/DIY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y="6173325" x="7503547"/>
            <a:ext cy="457200" cx="118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234" name="Shape 234"/>
          <p:cNvCxnSpPr>
            <a:stCxn id="235" idx="0"/>
            <a:endCxn id="23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30675" x="1230612"/>
            <a:ext cy="1035255" cx="2717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y="4848750" x="1161011"/>
            <a:ext cy="597900" cx="2814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5"/>
              </a:rPr>
              <a:t>MakeProjects.com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338715" x="6143937"/>
            <a:ext cy="1019175" cx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y="4848750" x="5311500"/>
            <a:ext cy="457200" cx="2655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7"/>
              </a:rPr>
              <a:t>Instructables.com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34619" x="778662"/>
            <a:ext cy="2496918" cx="3656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Introducción a Arduino: Licencias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1789075" x="2293800"/>
            <a:ext cy="856499" cx="4556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¿Gratis como la cerveza?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elcacharreo.com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y="6173325" x="7503547"/>
            <a:ext cy="457200" cx="118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CEP Granada </a:t>
            </a:r>
          </a:p>
        </p:txBody>
      </p:sp>
      <p:cxnSp>
        <p:nvCxnSpPr>
          <p:cNvPr id="250" name="Shape 250"/>
          <p:cNvCxnSpPr>
            <a:stCxn id="235" idx="0"/>
            <a:endCxn id="23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51" name="Shape 251"/>
          <p:cNvSpPr txBox="1"/>
          <p:nvPr/>
        </p:nvSpPr>
        <p:spPr>
          <a:xfrm>
            <a:off y="2645575" x="1747700"/>
            <a:ext cy="939300" cx="2216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5"/>
              </a:rPr>
              <a:t>software libre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y="2645575" x="5429937"/>
            <a:ext cy="797100" cx="2374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6"/>
              </a:rPr>
              <a:t>hardware libre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y="4682675" x="4981600"/>
            <a:ext cy="880199" cx="1245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7"/>
              </a:rPr>
              <a:t>ejemplo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y="5176975" x="4614075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8"/>
              </a:rPr>
              <a:t>como montarlo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Introducción a Arduino: Trabajo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1722650" x="1495625"/>
            <a:ext cy="756899" cx="4078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Hablando de Hardware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elcacharreo.com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y="6173325" x="7503547"/>
            <a:ext cy="457200" cx="118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CEP Granada </a:t>
            </a:r>
          </a:p>
        </p:txBody>
      </p:sp>
      <p:cxnSp>
        <p:nvCxnSpPr>
          <p:cNvPr id="264" name="Shape 264"/>
          <p:cNvCxnSpPr>
            <a:stCxn id="235" idx="0"/>
            <a:endCxn id="23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65" name="Shape 265"/>
          <p:cNvSpPr txBox="1"/>
          <p:nvPr/>
        </p:nvSpPr>
        <p:spPr>
          <a:xfrm>
            <a:off y="4417019" x="4618447"/>
            <a:ext cy="481800" cx="406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2400" lang="en">
                <a:solidFill>
                  <a:schemeClr val="hlink"/>
                </a:solidFill>
                <a:hlinkClick r:id="rId4"/>
              </a:rPr>
              <a:t>Trabajo colaborativo</a:t>
            </a:r>
          </a:p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y="2795050" x="1505425"/>
            <a:ext cy="756899" cx="5955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Hablando de Colaboración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660789" x="1085850"/>
            <a:ext cy="2276310" cx="311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59237" x="6698925"/>
            <a:ext cy="2691927" cx="224539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instalación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y="6227025" x="1025975"/>
            <a:ext cy="349799" cx="1979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276" name="Shape 276"/>
          <p:cNvCxnSpPr>
            <a:stCxn id="277" idx="0"/>
            <a:endCxn id="27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78" name="Shape 278"/>
          <p:cNvSpPr txBox="1"/>
          <p:nvPr/>
        </p:nvSpPr>
        <p:spPr>
          <a:xfrm>
            <a:off y="1887414" x="918625"/>
            <a:ext cy="1260599" cx="706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/>
              <a:t>Descargamos el IDE de la página de descargas de Arduino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rPr u="sng" sz="3000" lang="en">
                <a:solidFill>
                  <a:schemeClr val="hlink"/>
                </a:solidFill>
                <a:hlinkClick r:id="rId5"/>
              </a:rPr>
              <a:t>Descargar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399000" x="393525"/>
            <a:ext cy="2133600" cx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y="4858382" x="648701"/>
            <a:ext cy="792899" cx="6110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sz="3000" lang="en">
                <a:solidFill>
                  <a:schemeClr val="hlink"/>
                </a:solidFill>
                <a:hlinkClick r:id="rId7"/>
              </a:rPr>
              <a:t>http://arduino.cc/en/Main/Software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instalación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y="6227025" x="1025975"/>
            <a:ext cy="349799" cx="1979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289" name="Shape 289"/>
          <p:cNvCxnSpPr>
            <a:stCxn id="290" idx="0"/>
            <a:endCxn id="29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91" name="Shape 291"/>
          <p:cNvSpPr txBox="1"/>
          <p:nvPr/>
        </p:nvSpPr>
        <p:spPr>
          <a:xfrm>
            <a:off y="1887414" x="918625"/>
            <a:ext cy="1260599" cx="706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/>
              <a:t>Una vez descargado, lo descomprimimos en una carpeta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1800" lang="en"/>
              <a:t>y a probar los ejemplos!!!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292" name="Shape 292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99000" x="393525"/>
            <a:ext cy="2133600" cx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537039" x="3641756"/>
            <a:ext cy="3258884" cx="34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Presente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74" name="Shape 74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14341" x="1299625"/>
            <a:ext cy="4460169" cx="645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instalación Linux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y="6227025" x="1025975"/>
            <a:ext cy="349799" cx="1979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02" name="Shape 302"/>
          <p:cNvCxnSpPr>
            <a:stCxn id="303" idx="0"/>
            <a:endCxn id="303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04" name="Shape 304"/>
          <p:cNvSpPr txBox="1"/>
          <p:nvPr/>
        </p:nvSpPr>
        <p:spPr>
          <a:xfrm>
            <a:off y="3810044" x="918625"/>
            <a:ext cy="647700" cx="706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solidFill>
                  <a:srgbClr val="4F4E4E"/>
                </a:solidFill>
                <a:latin typeface="Verdana"/>
                <a:ea typeface="Verdana"/>
                <a:cs typeface="Verdana"/>
                <a:sym typeface="Verdana"/>
              </a:rPr>
              <a:t>sudo usermod -aG dialout &lt;myuser&gt;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305" name="Shape 305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Drivers windows 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y="6227025" x="1025975"/>
            <a:ext cy="349799" cx="22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13" name="Shape 313"/>
          <p:cNvCxnSpPr>
            <a:stCxn id="277" idx="0"/>
            <a:endCxn id="27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14" name="Shape 314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95861" x="161525"/>
            <a:ext cy="4002038" cx="880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y="1558687" x="551225"/>
            <a:ext cy="316200" cx="8267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El problema más habitual es el instalar el driver de arduino bajo Windows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Drivers windows 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y="6227025" x="1025975"/>
            <a:ext cy="349799" cx="22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24" name="Shape 324"/>
          <p:cNvCxnSpPr>
            <a:stCxn id="277" idx="0"/>
            <a:endCxn id="27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25" name="Shape 325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33725" x="737627"/>
            <a:ext cy="4101993" cx="791793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y="5715225" x="1424175"/>
            <a:ext cy="457200" cx="6657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 clave es seleccionar el directorio "drivers" que contiene "FTDI USB Drivers"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Drivers windows 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y="6227025" x="1025975"/>
            <a:ext cy="349799" cx="22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35" name="Shape 335"/>
          <p:cNvCxnSpPr>
            <a:stCxn id="277" idx="0"/>
            <a:endCxn id="27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36" name="Shape 336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66152" x="1194825"/>
            <a:ext cy="4343147" cx="69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y="1639575" x="5800200"/>
            <a:ext cy="440699" cx="2723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Aceptamos aunque el software no esté firmado para Windows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IDE: Drivers windows 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y="6227025" x="1025975"/>
            <a:ext cy="349799" cx="22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46" name="Shape 346"/>
          <p:cNvCxnSpPr>
            <a:stCxn id="277" idx="0"/>
            <a:endCxn id="27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47" name="Shape 347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06279" x="2268012"/>
            <a:ext cy="4272920" cx="479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Hardware Arduino: Uno Rev 3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1490250" x="210275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0" marL="457200">
              <a:spcBef>
                <a:spcPts val="0"/>
              </a:spcBef>
              <a:buNone/>
            </a:pPr>
            <a:r>
              <a:rPr lang="en"/>
              <a:t>Uno Rev 3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3"/>
              </a:rPr>
              <a:t>Zoom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5V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aTMega328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14 digitales (6 PWM) + 6 analógicos 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32Kb + 2Kb + 1Kb 16MHz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1 UART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4"/>
              </a:rPr>
              <a:t>Detalles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57" name="Shape 357"/>
          <p:cNvCxnSpPr>
            <a:stCxn id="358" idx="0"/>
            <a:endCxn id="358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59" name="Shape 359"/>
          <p:cNvSpPr txBox="1"/>
          <p:nvPr/>
        </p:nvSpPr>
        <p:spPr>
          <a:xfrm>
            <a:off y="6173325" x="7078575"/>
            <a:ext cy="457200" cx="160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Hardware Arduino: Bloques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elcacharreo.com</a:t>
            </a:r>
          </a:p>
        </p:txBody>
      </p:sp>
      <p:cxnSp>
        <p:nvCxnSpPr>
          <p:cNvPr id="367" name="Shape 367"/>
          <p:cNvCxnSpPr>
            <a:stCxn id="368" idx="0"/>
            <a:endCxn id="368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62436" x="1226704"/>
            <a:ext cy="4514513" cx="6525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y="5294375" x="7752150"/>
            <a:ext cy="338400" cx="768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5"/>
              </a:rPr>
              <a:t>Zoom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y="5718050" x="7684000"/>
            <a:ext cy="219600" cx="987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6"/>
              </a:rPr>
              <a:t>Detalles</a:t>
            </a:r>
          </a:p>
        </p:txBody>
      </p:sp>
      <p:grpSp>
        <p:nvGrpSpPr>
          <p:cNvPr id="373" name="Shape 373"/>
          <p:cNvGrpSpPr/>
          <p:nvPr/>
        </p:nvGrpSpPr>
        <p:grpSpPr>
          <a:xfrm>
            <a:off y="1892802" x="338330"/>
            <a:ext cy="850547" cx="4206169"/>
            <a:chOff y="1892802" x="338330"/>
            <a:chExt cy="850547" cx="4206169"/>
          </a:xfrm>
        </p:grpSpPr>
        <p:sp>
          <p:nvSpPr>
            <p:cNvPr id="374" name="Shape 374"/>
            <p:cNvSpPr/>
            <p:nvPr/>
          </p:nvSpPr>
          <p:spPr>
            <a:xfrm>
              <a:off y="2276850" x="3950200"/>
              <a:ext cy="466499" cx="594300"/>
            </a:xfrm>
            <a:prstGeom prst="flowChartConnector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75" name="Shape 375"/>
            <p:cNvCxnSpPr>
              <a:stCxn id="376" idx="3"/>
              <a:endCxn id="374" idx="2"/>
            </p:cNvCxnSpPr>
            <p:nvPr/>
          </p:nvCxnSpPr>
          <p:spPr>
            <a:xfrm>
              <a:off y="2075802" x="1207130"/>
              <a:ext cy="434400" cx="2743200"/>
            </a:xfrm>
            <a:prstGeom prst="straightConnector1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376" name="Shape 376"/>
            <p:cNvSpPr txBox="1"/>
            <p:nvPr/>
          </p:nvSpPr>
          <p:spPr>
            <a:xfrm>
              <a:off y="1892802" x="338330"/>
              <a:ext cy="366000" cx="868800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Led 13</a:t>
              </a:r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y="2840725" x="201174"/>
            <a:ext cy="1490852" cx="4425620"/>
            <a:chOff y="969250" x="82304"/>
            <a:chExt cy="1490852" cx="4425620"/>
          </a:xfrm>
        </p:grpSpPr>
        <p:sp>
          <p:nvSpPr>
            <p:cNvPr id="378" name="Shape 378"/>
            <p:cNvSpPr/>
            <p:nvPr/>
          </p:nvSpPr>
          <p:spPr>
            <a:xfrm>
              <a:off y="969250" x="3913625"/>
              <a:ext cy="466499" cx="594300"/>
            </a:xfrm>
            <a:prstGeom prst="flowChartConnector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79" name="Shape 379"/>
            <p:cNvCxnSpPr/>
            <p:nvPr/>
          </p:nvCxnSpPr>
          <p:spPr>
            <a:xfrm rot="10800000" flipH="1">
              <a:off y="1294048" x="1664313"/>
              <a:ext cy="900599" cx="2212800"/>
            </a:xfrm>
            <a:prstGeom prst="straightConnector1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380" name="Shape 380"/>
            <p:cNvSpPr txBox="1"/>
            <p:nvPr/>
          </p:nvSpPr>
          <p:spPr>
            <a:xfrm>
              <a:off y="1892802" x="82304"/>
              <a:ext cy="567299" cx="1563600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"/>
                <a:t>Comunicaciones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y="2743350" x="6594600"/>
            <a:ext cy="783402" cx="1970279"/>
            <a:chOff y="2590950" x="6442200"/>
            <a:chExt cy="783402" cx="1970279"/>
          </a:xfrm>
        </p:grpSpPr>
        <p:sp>
          <p:nvSpPr>
            <p:cNvPr id="382" name="Shape 382"/>
            <p:cNvSpPr/>
            <p:nvPr/>
          </p:nvSpPr>
          <p:spPr>
            <a:xfrm>
              <a:off y="2590950" x="6442200"/>
              <a:ext cy="466499" cx="594300"/>
            </a:xfrm>
            <a:prstGeom prst="flowChartConnector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Shape 383"/>
            <p:cNvCxnSpPr/>
            <p:nvPr/>
          </p:nvCxnSpPr>
          <p:spPr>
            <a:xfrm rot="10800000">
              <a:off y="2967266" x="7086749"/>
              <a:ext cy="224099" cx="877800"/>
            </a:xfrm>
            <a:prstGeom prst="straightConnector1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384" name="Shape 384"/>
            <p:cNvSpPr txBox="1"/>
            <p:nvPr/>
          </p:nvSpPr>
          <p:spPr>
            <a:xfrm>
              <a:off y="3008352" x="7955279"/>
              <a:ext cy="366000" cx="457200"/>
            </a:xfrm>
            <a:prstGeom prst="rect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"/>
                <a:t>On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Hardware Arduino: Mega 2560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y="1490250" x="210275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457200">
              <a:spcBef>
                <a:spcPts val="0"/>
              </a:spcBef>
              <a:buNone/>
            </a:pPr>
            <a:r>
              <a:rPr lang="en"/>
              <a:t>Mega 2560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5V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atMega 2560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3"/>
              </a:rPr>
              <a:t>Zoom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54 digitales (15PWM) + 16 analógicos 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256Kb + 8Kb + 4Kb 16MHz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4 UART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4"/>
              </a:rPr>
              <a:t>Detalles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393" name="Shape 393"/>
          <p:cNvCxnSpPr>
            <a:stCxn id="394" idx="0"/>
            <a:endCxn id="394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95" name="Shape 395"/>
          <p:cNvSpPr txBox="1"/>
          <p:nvPr/>
        </p:nvSpPr>
        <p:spPr>
          <a:xfrm>
            <a:off y="6173325" x="7078575"/>
            <a:ext cy="457200" cx="160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Hardware Arduino: Mega 2560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03" name="Shape 403"/>
          <p:cNvCxnSpPr>
            <a:stCxn id="404" idx="0"/>
            <a:endCxn id="404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05" name="Shape 405"/>
          <p:cNvSpPr txBox="1"/>
          <p:nvPr/>
        </p:nvSpPr>
        <p:spPr>
          <a:xfrm>
            <a:off y="6173325" x="7078575"/>
            <a:ext cy="457200" cx="160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65787" x="243342"/>
            <a:ext cy="4216712" cx="868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Hardware Arduino: DUE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1490250" x="210275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457200">
              <a:spcBef>
                <a:spcPts val="0"/>
              </a:spcBef>
              <a:buNone/>
            </a:pPr>
            <a:r>
              <a:rPr lang="en"/>
              <a:t>Due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3.3V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ARM SAM3X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3"/>
              </a:rPr>
              <a:t>Zoom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54 digitales (8PWM) + 12 analógicos + 2  DAC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512Kb + 96Kb + 0Kb  84MHz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DMA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4 UART</a:t>
            </a:r>
          </a:p>
          <a:p>
            <a:pPr rtl="0" lvl="0" indent="-419100" marL="13716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lang="en">
                <a:solidFill>
                  <a:schemeClr val="hlink"/>
                </a:solidFill>
                <a:hlinkClick r:id="rId4"/>
              </a:rPr>
              <a:t>Detalles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15" name="Shape 415"/>
          <p:cNvCxnSpPr>
            <a:stCxn id="416" idx="0"/>
            <a:endCxn id="41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17" name="Shape 417"/>
          <p:cNvSpPr txBox="1"/>
          <p:nvPr/>
        </p:nvSpPr>
        <p:spPr>
          <a:xfrm>
            <a:off y="6173325" x="7078575"/>
            <a:ext cy="457200" cx="160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Presente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y="6173325" x="7501441"/>
            <a:ext cy="457200" cx="118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84" name="Shape 84"/>
          <p:cNvCxnSpPr>
            <a:stCxn id="85" idx="0"/>
            <a:endCxn id="8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83550" x="545575"/>
            <a:ext cy="2324100" cx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y="3659025" x="3320800"/>
            <a:ext cy="438900" cx="2871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javacasm@elcacharreo.com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y="4248050" x="3354287"/>
            <a:ext cy="576300" cx="832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twitter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linkedin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y="3270500" x="4433250"/>
            <a:ext cy="338400" cx="1225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blog</a:t>
            </a:r>
          </a:p>
        </p:txBody>
      </p:sp>
      <p:grpSp>
        <p:nvGrpSpPr>
          <p:cNvPr id="90" name="Shape 90"/>
          <p:cNvGrpSpPr/>
          <p:nvPr/>
        </p:nvGrpSpPr>
        <p:grpSpPr>
          <a:xfrm>
            <a:off y="3651500" x="4383024"/>
            <a:ext cy="0" cx="1252800"/>
            <a:chOff y="4261100" x="5715000"/>
            <a:chExt cy="0" cx="1252800"/>
          </a:xfrm>
        </p:grpSpPr>
        <p:cxnSp>
          <p:nvCxnSpPr>
            <p:cNvPr id="91" name="Shape 91"/>
            <p:cNvCxnSpPr>
              <a:stCxn id="92" idx="0"/>
              <a:endCxn id="92" idx="0"/>
            </p:cNvCxnSpPr>
            <p:nvPr/>
          </p:nvCxnSpPr>
          <p:spPr>
            <a:xfrm>
              <a:off y="4261100" x="5715000"/>
              <a:ext cy="0" cx="12528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cxnSp>
          <p:nvCxnSpPr>
            <p:cNvPr id="93" name="Shape 93"/>
            <p:cNvCxnSpPr>
              <a:stCxn id="92" idx="0"/>
              <a:endCxn id="92" idx="0"/>
            </p:cNvCxnSpPr>
            <p:nvPr/>
          </p:nvCxnSpPr>
          <p:spPr>
            <a:xfrm rot="10800000">
              <a:off y="4261100" x="5715000"/>
              <a:ext cy="0" cx="12528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</p:grpSp>
      <p:cxnSp>
        <p:nvCxnSpPr>
          <p:cNvPr id="94" name="Shape 94"/>
          <p:cNvCxnSpPr/>
          <p:nvPr/>
        </p:nvCxnSpPr>
        <p:spPr>
          <a:xfrm rot="10800000">
            <a:off y="4157475" x="3395499"/>
            <a:ext cy="0" cx="740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95" name="Shape 95"/>
          <p:cNvSpPr txBox="1"/>
          <p:nvPr/>
        </p:nvSpPr>
        <p:spPr>
          <a:xfrm>
            <a:off y="2398775" x="3310125"/>
            <a:ext cy="548399" cx="4942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3C78D8"/>
                </a:solidFill>
              </a:rPr>
              <a:t>José Antonio Vacas Martínez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Hardware Arduino: DUE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25" name="Shape 425"/>
          <p:cNvCxnSpPr>
            <a:stCxn id="426" idx="0"/>
            <a:endCxn id="42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27" name="Shape 427"/>
          <p:cNvSpPr txBox="1"/>
          <p:nvPr/>
        </p:nvSpPr>
        <p:spPr>
          <a:xfrm>
            <a:off y="6173325" x="7078575"/>
            <a:ext cy="457200" cx="160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     CEP Granada 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23650" x="1535696"/>
            <a:ext cy="3947365" cx="622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Emuladores:¿y si no tengo arduino?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36" name="Shape 436"/>
          <p:cNvCxnSpPr>
            <a:stCxn id="437" idx="0"/>
            <a:endCxn id="43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38" name="Shape 438"/>
          <p:cNvSpPr txBox="1"/>
          <p:nvPr/>
        </p:nvSpPr>
        <p:spPr>
          <a:xfrm>
            <a:off y="6172425" x="7439813"/>
            <a:ext cy="458999" cx="124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59610" x="692275"/>
            <a:ext cy="3359689" cx="532640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y="1968228" x="6156112"/>
            <a:ext cy="709199" cx="2533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1800" lang="en">
                <a:solidFill>
                  <a:schemeClr val="hlink"/>
                </a:solidFill>
                <a:hlinkClick r:id="rId5"/>
              </a:rPr>
              <a:t>Simulator for Arduino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y="3463055" x="6228950"/>
            <a:ext cy="752999" cx="2241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1800" lang="en">
                <a:solidFill>
                  <a:srgbClr val="0066F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Virtualbreadboard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Emuladores:¿y si no tengo arduino?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49" name="Shape 449"/>
          <p:cNvCxnSpPr>
            <a:stCxn id="450" idx="0"/>
            <a:endCxn id="45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51" name="Shape 451"/>
          <p:cNvSpPr txBox="1"/>
          <p:nvPr/>
        </p:nvSpPr>
        <p:spPr>
          <a:xfrm>
            <a:off y="6172425" x="7439813"/>
            <a:ext cy="458999" cx="124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y="1938475" x="7117446"/>
            <a:ext cy="709199" cx="174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123d.circuits.io</a:t>
            </a:r>
          </a:p>
        </p:txBody>
      </p:sp>
      <p:sp>
        <p:nvSpPr>
          <p:cNvPr id="453" name="Shape 453">
            <a:hlinkClick r:id="rId6"/>
          </p:cNvPr>
          <p:cNvSpPr/>
          <p:nvPr/>
        </p:nvSpPr>
        <p:spPr>
          <a:xfrm>
            <a:off y="1427475" x="790625"/>
            <a:ext cy="4572000" cx="6096000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Prototipos: LED en la Breadboard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y="6227025" x="1025975"/>
            <a:ext cy="349799" cx="202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61" name="Shape 461"/>
          <p:cNvCxnSpPr>
            <a:stCxn id="462" idx="0"/>
            <a:endCxn id="462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63" name="Shape 463"/>
          <p:cNvSpPr txBox="1"/>
          <p:nvPr/>
        </p:nvSpPr>
        <p:spPr>
          <a:xfrm>
            <a:off y="6172425" x="7551313"/>
            <a:ext cy="458999" cx="1135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y="2054625" x="6705300"/>
            <a:ext cy="799499" cx="1887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Veamos como sería un montaje de un led en una breadboard</a:t>
            </a:r>
          </a:p>
        </p:txBody>
      </p:sp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y="1145340" x="1731465"/>
            <a:ext cy="5254332" cx="418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499624" x="5648948"/>
            <a:ext cy="1261098" cx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y="3491100" x="6593850"/>
            <a:ext cy="799499" cx="211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http://fritzing.org/home/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Prototipos: Breadboard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y="6227025" x="1025975"/>
            <a:ext cy="349799" cx="1933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75" name="Shape 475"/>
          <p:cNvCxnSpPr>
            <a:stCxn id="476" idx="0"/>
            <a:endCxn id="47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77" name="Shape 477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y="503700" x="2486150"/>
            <a:ext cy="5715000" cx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07525" x="4061550"/>
            <a:ext cy="3362325" cx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>
            <a:off y="1607525" x="4114800"/>
            <a:ext cy="3417000" cx="4649100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y="1482825" x="931225"/>
            <a:ext cy="436500" cx="2046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Líneas de alimentación</a:t>
            </a:r>
          </a:p>
        </p:txBody>
      </p:sp>
      <p:cxnSp>
        <p:nvCxnSpPr>
          <p:cNvPr id="482" name="Shape 482"/>
          <p:cNvCxnSpPr>
            <a:stCxn id="476" idx="0"/>
            <a:endCxn id="476" idx="0"/>
          </p:cNvCxnSpPr>
          <p:nvPr/>
        </p:nvCxnSpPr>
        <p:spPr>
          <a:xfrm>
            <a:off y="1726725" x="1590825"/>
            <a:ext cy="863400" cx="252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83" name="Shape 483"/>
          <p:cNvCxnSpPr>
            <a:stCxn id="476" idx="0"/>
            <a:endCxn id="476" idx="0"/>
          </p:cNvCxnSpPr>
          <p:nvPr/>
        </p:nvCxnSpPr>
        <p:spPr>
          <a:xfrm>
            <a:off y="1736425" x="1590825"/>
            <a:ext cy="2279700" cx="194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84" name="Shape 484"/>
          <p:cNvCxnSpPr>
            <a:stCxn id="476" idx="0"/>
            <a:endCxn id="476" idx="0"/>
          </p:cNvCxnSpPr>
          <p:nvPr/>
        </p:nvCxnSpPr>
        <p:spPr>
          <a:xfrm>
            <a:off y="1765525" x="1590825"/>
            <a:ext cy="87300" cx="2706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85" name="Shape 485"/>
          <p:cNvCxnSpPr>
            <a:stCxn id="476" idx="0"/>
            <a:endCxn id="476" idx="0"/>
          </p:cNvCxnSpPr>
          <p:nvPr/>
        </p:nvCxnSpPr>
        <p:spPr>
          <a:xfrm>
            <a:off y="1765525" x="1581125"/>
            <a:ext cy="2958600" cx="2754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486" name="Shape 486"/>
          <p:cNvSpPr txBox="1"/>
          <p:nvPr/>
        </p:nvSpPr>
        <p:spPr>
          <a:xfrm>
            <a:off y="5025500" x="1207775"/>
            <a:ext cy="985799" cx="7288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Estas son las conexiones internas que existen en una placa breadboard: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Existen esas lineas largas de se utilizan para alimentación a lo largo de la placa.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Las lineas perpendiculares unen 5 puntos (etiquetados como ABCDE) de cada fila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 la derecha se ven las conexiones que se pueden ver por la parte de abajo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Prototipos: Ejemplo para NO repetir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y="6227025" x="1025975"/>
            <a:ext cy="349799" cx="2180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494" name="Shape 494"/>
          <p:cNvCxnSpPr>
            <a:stCxn id="476" idx="0"/>
            <a:endCxn id="47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95" name="Shape 495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30783" x="2210876"/>
            <a:ext cy="3714265" cx="446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Prototipos: Así SI</a:t>
            </a:r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04" name="Shape 504"/>
          <p:cNvCxnSpPr>
            <a:stCxn id="476" idx="0"/>
            <a:endCxn id="47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05" name="Shape 505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09762" x="2443162"/>
            <a:ext cy="3038475" cx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Componentes: Kit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14" name="Shape 514"/>
          <p:cNvCxnSpPr>
            <a:stCxn id="515" idx="0"/>
            <a:endCxn id="51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16" name="Shape 516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27975" x="1714500"/>
            <a:ext cy="4286250" cx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y="5715000" x="381000"/>
            <a:ext cy="349799" cx="8514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600" lang="en">
                <a:latin typeface="Verdana"/>
                <a:ea typeface="Verdana"/>
                <a:cs typeface="Verdana"/>
                <a:sym typeface="Verdana"/>
              </a:rPr>
              <a:t>http://www.seeedstudio.com/wiki/index.php?title=Arduino_Sidekick_Basic_Kit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Componentes: Motor DC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26" name="Shape 526"/>
          <p:cNvCxnSpPr>
            <a:stCxn id="527" idx="0"/>
            <a:endCxn id="527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28" name="Shape 528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y="5715000" x="381000"/>
            <a:ext cy="349799" cx="8514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600" lang="en">
                <a:latin typeface="Verdana"/>
                <a:ea typeface="Verdana"/>
                <a:cs typeface="Verdana"/>
                <a:sym typeface="Verdana"/>
              </a:rPr>
              <a:t>http://www.electan.com/motor-cc-3-a-6-v-p-1540.html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08325" x="781875"/>
            <a:ext cy="2945275" cx="39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y="2066325" x="4708900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Verdana"/>
                <a:ea typeface="Verdana"/>
                <a:cs typeface="Verdana"/>
                <a:sym typeface="Verdana"/>
              </a:rPr>
              <a:t>Motor CC 3 a 6 V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Verdana"/>
                <a:ea typeface="Verdana"/>
                <a:cs typeface="Verdana"/>
                <a:sym typeface="Verdana"/>
              </a:rPr>
              <a:t>3 a 6 V.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Verdana"/>
                <a:ea typeface="Verdana"/>
                <a:cs typeface="Verdana"/>
                <a:sym typeface="Verdana"/>
              </a:rPr>
              <a:t>Ø eje 2,3 mm.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Verdana"/>
                <a:ea typeface="Verdana"/>
                <a:cs typeface="Verdana"/>
                <a:sym typeface="Verdana"/>
              </a:rPr>
              <a:t>Ø motor 22 mm.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Verdana"/>
                <a:ea typeface="Verdana"/>
                <a:cs typeface="Verdana"/>
                <a:sym typeface="Verdana"/>
              </a:rPr>
              <a:t>L=27 mm. 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Componentes: Controlador Motor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39" name="Shape 539"/>
          <p:cNvCxnSpPr>
            <a:stCxn id="540" idx="0"/>
            <a:endCxn id="54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41" name="Shape 541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y="5417100" x="457200"/>
            <a:ext cy="647700" cx="8438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http://www.electan.com/arduino-shield-motor-dfrobot-p-3158.html</a:t>
            </a:r>
          </a:p>
          <a:p>
            <a:pPr rtl="0" lvl="0"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http://www.dfrobot.com/wiki/index.php?title=Arduino_Motor_Shield_(L298N)_(SKU:DRI0009)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y="2066325" x="4708900"/>
            <a:ext cy="3323099" cx="4070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Arduino Shield Motor 2A DFRobot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Font typeface="Verdana"/>
              <a:buNone/>
            </a:pPr>
            <a:r>
              <a:t/>
            </a:r>
            <a:endParaRPr b="1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Características: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- Soporta motores de 4.8 a 35V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- Hasta 2A cada motor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- Utiliza los pines 5,6,7,8 para controlar 2 motores DC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- Soporta control de velocidad PWM.</a:t>
            </a:r>
          </a:p>
          <a:p>
            <a:pPr rtl="0" lvl="0" indent="-2286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SzPct val="100000"/>
              <a:buFont typeface="Verdana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- Soporta PLL.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4" name="Shape 5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981075" x="86150"/>
            <a:ext cy="3323099" cx="44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1600200" x="208125"/>
            <a:ext cy="647700" cx="105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Hockey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06" name="Shape 106">
            <a:hlinkClick r:id="rId5"/>
          </p:cNvPr>
          <p:cNvSpPr/>
          <p:nvPr/>
        </p:nvSpPr>
        <p:spPr>
          <a:xfrm>
            <a:off y="1600200" x="1950125"/>
            <a:ext cy="4572000" cx="60960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Componentes: Motor Paso a Paso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52" name="Shape 552"/>
          <p:cNvCxnSpPr>
            <a:stCxn id="553" idx="0"/>
            <a:endCxn id="553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54" name="Shape 554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y="5715000" x="381000"/>
            <a:ext cy="349799" cx="8514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600" lang="en">
                <a:latin typeface="Verdana"/>
                <a:ea typeface="Verdana"/>
                <a:cs typeface="Verdana"/>
                <a:sym typeface="Verdana"/>
              </a:rPr>
              <a:t>http://www.electan.com/motor-paso-paso-pequeno-p-3297.html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y="2066325" x="4708900"/>
            <a:ext cy="3323099" cx="4070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Small Stepper Motor</a:t>
            </a:r>
          </a:p>
          <a:p>
            <a:pPr rtl="0" lvl="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This is a </a:t>
            </a:r>
            <a:r>
              <a:rPr lang="en">
                <a:solidFill>
                  <a:srgbClr val="E6321E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Bipolar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motor.</a:t>
            </a:r>
          </a:p>
          <a:p>
            <a:pPr rtl="0" lvl="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Features: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Stride Angle (degrees) : 7.5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2-Phase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Rated Voltage : 12V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Rated Current : 400mA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3mm Diameter Drive Shaft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4-Wire Cable Attached</a:t>
            </a:r>
          </a:p>
          <a:p>
            <a:pPr rtl="0" lvl="0" indent="-317500" marL="457200">
              <a:lnSpc>
                <a:spcPct val="136363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In-traction Torque : 100 g/cm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7" name="Shape 5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78050" x="553275"/>
            <a:ext cy="3670849" cx="36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Componentes: LCD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y="6227025" x="1025975"/>
            <a:ext cy="349799" cx="196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565" name="Shape 565"/>
          <p:cNvCxnSpPr>
            <a:stCxn id="566" idx="0"/>
            <a:endCxn id="566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67" name="Shape 567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y="5715000" x="381000"/>
            <a:ext cy="349799" cx="8514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600" lang="en">
                <a:latin typeface="Verdana"/>
                <a:ea typeface="Verdana"/>
                <a:cs typeface="Verdana"/>
                <a:sym typeface="Verdana"/>
              </a:rPr>
              <a:t>http://www.electan.com/basic-16x2-character-lcd-amber-black-33v-p-4144.html</a:t>
            </a:r>
          </a:p>
        </p:txBody>
      </p:sp>
      <p:pic>
        <p:nvPicPr>
          <p:cNvPr id="569" name="Shape 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09299" x="-534725"/>
            <a:ext cy="2643825" cx="3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709737" x="2454950"/>
            <a:ext cy="3438525" cx="6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Programando Arduino: IDE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579" name="Shape 579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58088" x="285750"/>
            <a:ext cy="4499812" cx="374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090737" x="4324350"/>
            <a:ext cy="2981325" cx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Programando Arduino: Lenguaje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591" name="Shape 591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92" name="Shape 592"/>
          <p:cNvSpPr txBox="1"/>
          <p:nvPr/>
        </p:nvSpPr>
        <p:spPr>
          <a:xfrm>
            <a:off y="4171189" x="656125"/>
            <a:ext cy="816599" cx="7906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    </a:t>
            </a:r>
            <a:r>
              <a:rPr u="sng" sz="3000" lang="en">
                <a:solidFill>
                  <a:schemeClr val="hlink"/>
                </a:solidFill>
                <a:hlinkClick r:id="rId4"/>
              </a:rPr>
              <a:t>Guía de referencia de Arduino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y="1702800" x="2718225"/>
            <a:ext cy="2202900" cx="2973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en">
                <a:latin typeface="Courier New"/>
                <a:ea typeface="Courier New"/>
                <a:cs typeface="Courier New"/>
                <a:sym typeface="Courier New"/>
              </a:rPr>
              <a:t>void setup()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en">
                <a:latin typeface="Courier New"/>
                <a:ea typeface="Courier New"/>
                <a:cs typeface="Courier New"/>
                <a:sym typeface="Courier New"/>
              </a:rPr>
              <a:t>{}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en">
                <a:latin typeface="Courier New"/>
                <a:ea typeface="Courier New"/>
                <a:cs typeface="Courier New"/>
                <a:sym typeface="Courier New"/>
              </a:rPr>
              <a:t>void loop()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en">
                <a:latin typeface="Courier New"/>
                <a:ea typeface="Courier New"/>
                <a:cs typeface="Courier New"/>
                <a:sym typeface="Courier New"/>
              </a:rPr>
              <a:t>{}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/>
        </p:nvSpPr>
        <p:spPr>
          <a:xfrm>
            <a:off y="5149589" x="918625"/>
            <a:ext cy="703200" cx="2124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3000" lang="en">
                <a:solidFill>
                  <a:schemeClr val="hlink"/>
                </a:solidFill>
                <a:hlinkClick r:id="rId5"/>
              </a:rPr>
              <a:t>Librerías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mundo digital: salidas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603" name="Shape 603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60112" x="1961400"/>
            <a:ext cy="4321097" cx="494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mundo digital: entradas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613" name="Shape 613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614" name="Shape 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70595" x="2326956"/>
            <a:ext cy="4437797" cx="454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8" name="Shape 6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mundo analógico: entradas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623" name="Shape 623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24" name="Shape 624"/>
          <p:cNvSpPr txBox="1"/>
          <p:nvPr/>
        </p:nvSpPr>
        <p:spPr>
          <a:xfrm>
            <a:off y="1711700" x="195725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48375" x="2144312"/>
            <a:ext cy="4343400" cx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29" name="Shape 6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 mundo analógico: salidas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634" name="Shape 634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635" name="Shape 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45962" x="2329537"/>
            <a:ext cy="4448175" cx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39" name="Shape 6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Comunicaciones: introducción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Comunicando con el pc: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setup(){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Serial.begin(9600);}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int i=0;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loop(){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Serial.print("hola ");</a:t>
            </a:r>
          </a:p>
          <a:p>
            <a:pPr rtl="0" lvl="0" indent="0" marL="9144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Serial.println(i);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800"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645" name="Shape 645"/>
          <p:cNvCxnSpPr>
            <a:stCxn id="580" idx="0"/>
            <a:endCxn id="58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546987" x="4961964"/>
            <a:ext cy="2795281" cx="315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Sensores</a:t>
            </a: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y="6227025" x="1025975"/>
            <a:ext cy="349799" cx="264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654" name="Shape 654"/>
          <p:cNvCxnSpPr>
            <a:stCxn id="655" idx="0"/>
            <a:endCxn id="65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56" name="Shape 656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03726" x="457200"/>
            <a:ext cy="2143125" cx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94214" x="6785300"/>
            <a:ext cy="1962150" cx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999075" x="3640825"/>
            <a:ext cy="1647825" cx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692550" x="1025975"/>
            <a:ext cy="1819275" cx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4161450" x="6390012"/>
            <a:ext cy="1847850" cx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y="1595500" x="2635675"/>
            <a:ext cy="1198799" cx="4019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Existem multitud de sensores: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Cada uno diseñado para medir una magnitud física distinta.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A partir de esa medida generará un voltaje que mediremos con nuestro Arduino conectándolos habitualmente a una entrada analógica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Física del café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17" name="Shape 117">
            <a:hlinkClick r:id="rId6"/>
          </p:cNvPr>
          <p:cNvSpPr/>
          <p:nvPr/>
        </p:nvSpPr>
        <p:spPr>
          <a:xfrm>
            <a:off y="2248104" x="2145925"/>
            <a:ext cy="3764801" cx="5020217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Sensores: Referencia externa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y="6227025" x="1025975"/>
            <a:ext cy="349799" cx="213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670" name="Shape 670"/>
          <p:cNvCxnSpPr>
            <a:stCxn id="655" idx="0"/>
            <a:endCxn id="65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71" name="Shape 671"/>
          <p:cNvSpPr txBox="1"/>
          <p:nvPr/>
        </p:nvSpPr>
        <p:spPr>
          <a:xfrm>
            <a:off y="1712468" x="1088850"/>
            <a:ext cy="4143599" cx="7428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A veces nuestro montaje necesita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medir con voltajes diferentes de los 5V habituales.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Para ello podemos usar la función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Consolas"/>
                <a:ea typeface="Consolas"/>
                <a:cs typeface="Consolas"/>
                <a:sym typeface="Consolas"/>
              </a:rPr>
              <a:t>analogReference(valor);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latin typeface="Consolas"/>
                <a:ea typeface="Consolas"/>
                <a:cs typeface="Consolas"/>
                <a:sym typeface="Consolas"/>
              </a:rPr>
              <a:t>con valor pudiendo ser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rtl="0" lvl="0" marL="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Char char="●"/>
            </a:pPr>
            <a:r>
              <a:rPr b="1" lang="en">
                <a:solidFill>
                  <a:srgbClr val="555555"/>
                </a:solidFill>
              </a:rPr>
              <a:t>DEFAULT: el valor por defecto (5V en placas de 5 y 3.3V en las de 3.3)</a:t>
            </a:r>
          </a:p>
          <a:p>
            <a:pPr rtl="0" lvl="0" marL="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Char char="●"/>
            </a:pPr>
            <a:r>
              <a:rPr b="1" lang="en">
                <a:solidFill>
                  <a:srgbClr val="555555"/>
                </a:solidFill>
              </a:rPr>
              <a:t>INTERNAL: 1.1V en ATmega168 or ATmega328 y 2.56V en ATmega8</a:t>
            </a:r>
          </a:p>
          <a:p>
            <a:pPr rtl="0" lvl="0" marL="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Char char="●"/>
            </a:pPr>
            <a:r>
              <a:rPr b="1" lang="en">
                <a:solidFill>
                  <a:srgbClr val="555555"/>
                </a:solidFill>
              </a:rPr>
              <a:t>INTERNAL1V1: 1.1V (Sólo </a:t>
            </a:r>
            <a:r>
              <a:rPr b="1" lang="en" i="1">
                <a:solidFill>
                  <a:srgbClr val="555555"/>
                </a:solidFill>
              </a:rPr>
              <a:t>Arduino Mega</a:t>
            </a:r>
            <a:r>
              <a:rPr b="1" lang="en">
                <a:solidFill>
                  <a:srgbClr val="555555"/>
                </a:solidFill>
              </a:rPr>
              <a:t>)</a:t>
            </a:r>
          </a:p>
          <a:p>
            <a:pPr rtl="0" lvl="0" marL="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Char char="●"/>
            </a:pPr>
            <a:r>
              <a:rPr b="1" lang="en">
                <a:solidFill>
                  <a:srgbClr val="555555"/>
                </a:solidFill>
              </a:rPr>
              <a:t>INTERNAL2V56: 2.56V (Sólo </a:t>
            </a:r>
            <a:r>
              <a:rPr b="1" lang="en" i="1">
                <a:solidFill>
                  <a:srgbClr val="555555"/>
                </a:solidFill>
              </a:rPr>
              <a:t>Arduino Mega</a:t>
            </a:r>
            <a:r>
              <a:rPr b="1" lang="en">
                <a:solidFill>
                  <a:srgbClr val="555555"/>
                </a:solidFill>
              </a:rPr>
              <a:t>)</a:t>
            </a:r>
          </a:p>
          <a:p>
            <a:pPr rtl="0" lvl="0" marL="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Char char="●"/>
            </a:pPr>
            <a:r>
              <a:rPr b="1" lang="en">
                <a:solidFill>
                  <a:srgbClr val="555555"/>
                </a:solidFill>
              </a:rPr>
              <a:t>EXTERNAL: el voltaje de  AREF pin (0 to 5V)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Ejemplo muy documentado en </a:t>
            </a:r>
            <a:r>
              <a:rPr u="sng" sz="1800" lang="en">
                <a:solidFill>
                  <a:schemeClr val="hlink"/>
                </a:solidFill>
                <a:hlinkClick r:id="rId4"/>
              </a:rPr>
              <a:t>Arduteka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Sensores: LDR (Luz)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/>
        </p:nvSpPr>
        <p:spPr>
          <a:xfrm>
            <a:off y="6227025" x="1025975"/>
            <a:ext cy="349799" cx="256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680" name="Shape 680"/>
          <p:cNvCxnSpPr>
            <a:stCxn id="655" idx="0"/>
            <a:endCxn id="65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81" name="Shape 681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y="1849350" x="2929569"/>
            <a:ext cy="4068599" cx="6084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 analogPin = 0; // Pin analogico 0 de Arduino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void setup()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Serial.begin(9600);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void loop ()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  valorLuz = analogRead(analogPin);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Serial.print(valorLuz);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delay(5000);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83" name="Shape 683"/>
          <p:cNvSpPr txBox="1"/>
          <p:nvPr/>
        </p:nvSpPr>
        <p:spPr>
          <a:xfrm>
            <a:off y="1666025" x="3164550"/>
            <a:ext cy="308399" cx="522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704825" x="346325"/>
            <a:ext cy="2019300" cx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11950" x="160587"/>
            <a:ext cy="2057400" cx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Sensores: Temperatura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 txBox="1"/>
          <p:nvPr/>
        </p:nvSpPr>
        <p:spPr>
          <a:xfrm>
            <a:off y="6227025" x="1025975"/>
            <a:ext cy="349799" cx="256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693" name="Shape 693"/>
          <p:cNvCxnSpPr>
            <a:stCxn id="655" idx="0"/>
            <a:endCxn id="655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94" name="Shape 694"/>
          <p:cNvSpPr txBox="1"/>
          <p:nvPr/>
        </p:nvSpPr>
        <p:spPr>
          <a:xfrm>
            <a:off y="6172425" x="7188900"/>
            <a:ext cy="458999" cx="149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y="1726050" x="940075"/>
            <a:ext cy="1880099" cx="3082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LM35</a:t>
            </a:r>
          </a:p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5"/>
              </a:rPr>
              <a:t>Especificación</a:t>
            </a:r>
          </a:p>
        </p:txBody>
      </p:sp>
      <p:pic>
        <p:nvPicPr>
          <p:cNvPr id="696" name="Shape 6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505075" x="722625"/>
            <a:ext cy="1847850" cx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4266225" x="889312"/>
            <a:ext cy="1743075" cx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y="1849350" x="2929569"/>
            <a:ext cy="4068599" cx="6084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// Ejemplo en </a:t>
            </a:r>
            <a:r>
              <a:rPr u="sng" lang="en">
                <a:solidFill>
                  <a:schemeClr val="hlink"/>
                </a:solidFill>
                <a:hlinkClick r:id="rId8"/>
              </a:rPr>
              <a:t>http://fritzing.org/projects/digital-thermometer-with-lm35/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 analogPin = 0; // Pin analogico 0 de Arduino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 temperature = 0;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int lm35read;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void setup()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Serial.begin(9600);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void loop ()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lm35read = analogRead(analogPin);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temperature = (5.0 * lm35read * 100.0)/1024.0;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Serial.print(temperature);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Serial.println(“C”);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delay(5000);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699" name="Shape 699"/>
          <p:cNvSpPr txBox="1"/>
          <p:nvPr/>
        </p:nvSpPr>
        <p:spPr>
          <a:xfrm>
            <a:off y="1666025" x="3164550"/>
            <a:ext cy="308399" cx="522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03" name="Shape 7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Proyectos: Termómetro digital</a:t>
            </a:r>
          </a:p>
        </p:txBody>
      </p:sp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07" name="Shape 707"/>
          <p:cNvCxnSpPr>
            <a:stCxn id="708" idx="0"/>
            <a:endCxn id="708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09" name="Shape 709"/>
          <p:cNvSpPr txBox="1"/>
          <p:nvPr/>
        </p:nvSpPr>
        <p:spPr>
          <a:xfrm>
            <a:off y="6172425" x="7514138"/>
            <a:ext cy="458999" cx="1172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04850" x="1460825"/>
            <a:ext cy="4867575" cx="6305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Proyectos: Termómetro digital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18" name="Shape 718"/>
          <p:cNvCxnSpPr>
            <a:stCxn id="719" idx="0"/>
            <a:endCxn id="719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20" name="Shape 720"/>
          <p:cNvSpPr txBox="1"/>
          <p:nvPr/>
        </p:nvSpPr>
        <p:spPr>
          <a:xfrm>
            <a:off y="6172425" x="7514138"/>
            <a:ext cy="458999" cx="1172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y="1638625" x="1085850"/>
            <a:ext cy="4370700" cx="673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int startTemp=20;                       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void setup()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{  Serial.begin(9600);                   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for (int i=2;i&lt;8; i++)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{  pinMode(i,OUTPUT);                     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void loop()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{ int lm35read = analogRead(A0);  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float temperature = (5.0 * lm35read * 100.0)/1024.0;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temperature = temperature*0.488;      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for (int i=0;i&lt;8; i++){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 if (temperature&gt;((i*2)+startTemp))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lang="en"/>
              <a:t>    {      digitalWrite(i,HIGH);   }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 else 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  {      digitalWrite(i,LOW);                   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Serial.print(temperature);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Serial.println(" °C");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delay(500);           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25" name="Shape 7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Proyectos: Comparador luminoso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29" name="Shape 729"/>
          <p:cNvCxnSpPr>
            <a:stCxn id="730" idx="0"/>
            <a:endCxn id="730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31" name="Shape 731"/>
          <p:cNvSpPr txBox="1"/>
          <p:nvPr/>
        </p:nvSpPr>
        <p:spPr>
          <a:xfrm>
            <a:off y="6172425" x="7514138"/>
            <a:ext cy="458999" cx="1172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02300" x="2532575"/>
            <a:ext cy="3590925" cx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Reciclando hardware</a:t>
            </a:r>
          </a:p>
        </p:txBody>
      </p:sp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40" name="Shape 740"/>
          <p:cNvCxnSpPr>
            <a:stCxn id="741" idx="0"/>
            <a:endCxn id="741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42" name="Shape 742"/>
          <p:cNvSpPr txBox="1"/>
          <p:nvPr/>
        </p:nvSpPr>
        <p:spPr>
          <a:xfrm>
            <a:off y="6172425" x="7514138"/>
            <a:ext cy="458999" cx="1172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graphicFrame>
        <p:nvGraphicFramePr>
          <p:cNvPr id="743" name="Shape 743"/>
          <p:cNvGraphicFramePr/>
          <p:nvPr/>
        </p:nvGraphicFramePr>
        <p:xfrm>
          <a:off y="2408700" x="9428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{4AA991C2-8148-4A47-BBEF-2623DA6231D9}</a:tableStyleId>
              </a:tblPr>
              <a:tblGrid>
                <a:gridCol w="1836100"/>
                <a:gridCol w="1485275"/>
                <a:gridCol w="966225"/>
                <a:gridCol w="1475900"/>
                <a:gridCol w="1223325"/>
              </a:tblGrid>
              <a:tr h="528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Impresoras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Videos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Lectores DVD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Coches RF</a:t>
                      </a:r>
                    </a:p>
                  </a:txBody>
                  <a:tcPr marR="91425" marB="91425" marT="91425" marL="91425"/>
                </a:tc>
              </a:tr>
              <a:tr h="528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Motores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</a:tr>
              <a:tr h="528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Led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</a:tr>
              <a:tr h="528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Laser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R="91425" marB="91425" marT="91425" marL="91425"/>
                </a:tc>
              </a:tr>
              <a:tr h="528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Drivers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</a:tr>
              <a:tr h="48567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Componentes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400" lang="en"/>
                        <a:t>X</a:t>
                      </a:r>
                    </a:p>
                  </a:txBody>
                  <a:tcPr marR="91425" marB="91425" marT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Reciclando hardware: Samples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51" name="Shape 751"/>
          <p:cNvCxnSpPr>
            <a:stCxn id="741" idx="0"/>
            <a:endCxn id="741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52" name="Shape 752"/>
          <p:cNvSpPr txBox="1"/>
          <p:nvPr/>
        </p:nvSpPr>
        <p:spPr>
          <a:xfrm>
            <a:off y="6172425" x="7486263"/>
            <a:ext cy="458999" cx="1200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y="2150625" x="1733525"/>
            <a:ext cy="3058200" cx="707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666666"/>
                </a:solidFill>
                <a:hlinkClick r:id="rId4"/>
              </a:rPr>
              <a:t>samples</a:t>
            </a:r>
            <a:r>
              <a:rPr sz="1800" lang="en"/>
              <a:t> (muestras): </a:t>
            </a:r>
            <a:r>
              <a:rPr b="1" sz="1800" lang="en">
                <a:solidFill>
                  <a:srgbClr val="666666"/>
                </a:solidFill>
                <a:hlinkClick r:id="rId5"/>
              </a:rPr>
              <a:t>Texas Instruments</a:t>
            </a:r>
            <a:r>
              <a:rPr sz="1800" lang="en"/>
              <a:t> y </a:t>
            </a:r>
            <a:r>
              <a:rPr b="1" sz="1800" lang="en">
                <a:solidFill>
                  <a:srgbClr val="666666"/>
                </a:solidFill>
                <a:hlinkClick r:id="rId6"/>
              </a:rPr>
              <a:t>Maxim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17500" marL="4572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Lista de </a:t>
            </a:r>
            <a:r>
              <a:rPr b="1" lang="en">
                <a:solidFill>
                  <a:srgbClr val="666666"/>
                </a:solidFill>
                <a:hlinkClick r:id="rId7"/>
              </a:rPr>
              <a:t>fabricantes que proporcionan samples de instructables</a:t>
            </a:r>
          </a:p>
          <a:p>
            <a:pPr rtl="0" lvl="0" indent="-317500" marL="4572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Fabricantes que proporcionan samples segun </a:t>
            </a:r>
            <a:r>
              <a:rPr b="1" lang="en">
                <a:solidFill>
                  <a:srgbClr val="666666"/>
                </a:solidFill>
                <a:hlinkClick r:id="rId8"/>
              </a:rPr>
              <a:t>ladyada</a:t>
            </a:r>
          </a:p>
          <a:p>
            <a:pPr rtl="0" lvl="0" indent="-317500" marL="4572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En </a:t>
            </a:r>
            <a:r>
              <a:rPr b="1" lang="en">
                <a:solidFill>
                  <a:srgbClr val="666666"/>
                </a:solidFill>
                <a:hlinkClick r:id="rId9"/>
              </a:rPr>
              <a:t>hack a day</a:t>
            </a:r>
            <a:r>
              <a:rPr lang="en"/>
              <a:t> han recopilado también fuentes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754" name="Shape 7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y="1822112" x="1351575"/>
            <a:ext cy="466725" cx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y="1996575" x="6001875"/>
            <a:ext cy="342900" cx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y="4963250" x="3359225"/>
            <a:ext cy="647700" cx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1" name="Shape 76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Reciclando hardware: Todo gratis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cxnSp>
        <p:nvCxnSpPr>
          <p:cNvPr id="764" name="Shape 764"/>
          <p:cNvCxnSpPr>
            <a:stCxn id="741" idx="0"/>
            <a:endCxn id="741" idx="0"/>
          </p:cNvCxnSpPr>
          <p:nvPr/>
        </p:nvCxnSpPr>
        <p:spPr>
          <a:xfrm>
            <a:off y="6076950" x="1085850"/>
            <a:ext cy="6600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65" name="Shape 765"/>
          <p:cNvSpPr txBox="1"/>
          <p:nvPr/>
        </p:nvSpPr>
        <p:spPr>
          <a:xfrm>
            <a:off y="6172425" x="7439813"/>
            <a:ext cy="458999" cx="124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y="4895775" x="916800"/>
            <a:ext cy="8952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hlinkClick r:id="rId4"/>
              </a:rPr>
              <a:t>http://www.instructables.com/id/How-To-Get-FREE-Electronic-parts/?ALLSTEPS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rtl="0" lvl="0"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hlinkClick r:id="rId5"/>
              </a:rPr>
              <a:t>http://blog.elcacharreo.com/2012/04/13/de-donde-obtener-material-electronico-gratis/</a:t>
            </a:r>
          </a:p>
        </p:txBody>
      </p:sp>
      <p:pic>
        <p:nvPicPr>
          <p:cNvPr id="767" name="Shape 7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740425" x="2303025"/>
            <a:ext cy="2857500" cx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71" name="Shape 7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Fuentes</a:t>
            </a:r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y="2527400" x="1979250"/>
            <a:ext cy="1713600" cx="5185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arduino</a:t>
            </a:r>
          </a:p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arduino programing notebook</a:t>
            </a:r>
          </a:p>
          <a:p>
            <a:pPr algn="ctr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5"/>
              </a:rPr>
              <a:t>freeduino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Alimentador de mascotas activado por twitter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28" name="Shape 128">
            <a:hlinkClick r:id="rId6"/>
          </p:cNvPr>
          <p:cNvSpPr/>
          <p:nvPr/>
        </p:nvSpPr>
        <p:spPr>
          <a:xfrm>
            <a:off y="2369550" x="2286000"/>
            <a:ext cy="3429000" cx="4572000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81" name="Shape 7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2" name="Shape 78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Conclusiones</a:t>
            </a:r>
          </a:p>
        </p:txBody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y="3472150" x="1979250"/>
            <a:ext cy="786599" cx="5185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Gracias por vuestra atención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787" name="Shape 787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486524" x="457200"/>
            <a:ext cy="650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Can Bus: Centralita de un coche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38" name="Shape 138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39" name="Shape 139">
            <a:hlinkClick r:id="rId5"/>
          </p:cNvPr>
          <p:cNvSpPr/>
          <p:nvPr/>
        </p:nvSpPr>
        <p:spPr>
          <a:xfrm>
            <a:off y="2136624" x="1879400"/>
            <a:ext cy="3894852" cx="5192662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3111825" x="409675"/>
            <a:ext cy="1090200" cx="1925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Plot clock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49" name="Shape 149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50" name="Shape 150">
            <a:hlinkClick r:id="rId5"/>
          </p:cNvPr>
          <p:cNvSpPr/>
          <p:nvPr/>
        </p:nvSpPr>
        <p:spPr>
          <a:xfrm>
            <a:off y="1415175" x="2483625"/>
            <a:ext cy="4572000" cx="60960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Arduino: Proyectos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Impresoras 3D: </a:t>
            </a:r>
            <a:r>
              <a:rPr u="sng" lang="en">
                <a:solidFill>
                  <a:schemeClr val="hlink"/>
                </a:solidFill>
                <a:hlinkClick r:id="rId3"/>
              </a:rPr>
              <a:t>PrintrBot</a:t>
            </a:r>
            <a:r>
              <a:rPr lang="en"/>
              <a:t>, </a:t>
            </a:r>
            <a:r>
              <a:rPr u="sng" lang="en">
                <a:solidFill>
                  <a:schemeClr val="hlink"/>
                </a:solidFill>
                <a:hlinkClick r:id="rId4"/>
              </a:rPr>
              <a:t>RepRap</a:t>
            </a:r>
            <a:r>
              <a:rPr lang="en"/>
              <a:t>, ...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6009300" x="270925"/>
            <a:ext cy="647700" cx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y="6227025" x="1025975"/>
            <a:ext cy="349799" cx="1609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elcacharreo.com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y="6173325" x="7635900"/>
            <a:ext cy="457200" cx="105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CEP Granada 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y="6076950" x="1085850"/>
            <a:ext cy="6599" cx="74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61" name="Shape 161">
            <a:hlinkClick r:id="rId7"/>
          </p:cNvPr>
          <p:cNvSpPr/>
          <p:nvPr/>
        </p:nvSpPr>
        <p:spPr>
          <a:xfrm>
            <a:off y="2291850" x="2286000"/>
            <a:ext cy="3429000" cx="4572000"/>
          </a:xfrm>
          <a:prstGeom prst="rect">
            <a:avLst/>
          </a:prstGeom>
          <a:blipFill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